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3"/>
  </p:notesMasterIdLst>
  <p:sldIdLst>
    <p:sldId id="257" r:id="rId2"/>
    <p:sldId id="259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379" autoAdjust="0"/>
  </p:normalViewPr>
  <p:slideViewPr>
    <p:cSldViewPr snapToGrid="0" snapToObjects="1">
      <p:cViewPr>
        <p:scale>
          <a:sx n="110" d="100"/>
          <a:sy n="110" d="100"/>
        </p:scale>
        <p:origin x="-1600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57BD1-7C8B-6E43-BD70-1B4910981B79}" type="datetimeFigureOut">
              <a:rPr lang="en-US" smtClean="0"/>
              <a:t>28/04/16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FF584-32AA-9A42-8E12-9BDF2FED0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</a:p>
          <a:p>
            <a:r>
              <a:rPr lang="en-US" baseline="0" dirty="0" smtClean="0"/>
              <a:t>Yields limit cycles due to friction when controlled in top position</a:t>
            </a:r>
          </a:p>
          <a:p>
            <a:r>
              <a:rPr lang="en-US" baseline="0" dirty="0" smtClean="0"/>
              <a:t>Estimate friction in controlled test in bottom position or in real time in top position.</a:t>
            </a:r>
          </a:p>
          <a:p>
            <a:r>
              <a:rPr lang="en-US" baseline="0" dirty="0" smtClean="0"/>
              <a:t>Estimation using recursive least squares.</a:t>
            </a:r>
          </a:p>
          <a:p>
            <a:r>
              <a:rPr lang="en-US" dirty="0" smtClean="0"/>
              <a:t>Swing</a:t>
            </a:r>
            <a:r>
              <a:rPr lang="en-US" baseline="0" dirty="0" smtClean="0"/>
              <a:t> up - </a:t>
            </a:r>
            <a:r>
              <a:rPr lang="en-US" baseline="0" dirty="0" err="1" smtClean="0"/>
              <a:t>lyaponov</a:t>
            </a:r>
            <a:endParaRPr lang="en-US" baseline="0" dirty="0" smtClean="0"/>
          </a:p>
          <a:p>
            <a:r>
              <a:rPr lang="en-US" baseline="0" dirty="0" smtClean="0"/>
              <a:t>Top controller – LQR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Using</a:t>
            </a:r>
            <a:r>
              <a:rPr lang="en-US" baseline="0" dirty="0" smtClean="0"/>
              <a:t> a lab in non linear control as a basis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F584-32AA-9A42-8E12-9BDF2FED0E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0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Offline friction estimation in the lower position. </a:t>
            </a:r>
          </a:p>
          <a:p>
            <a:r>
              <a:rPr lang="en-US" dirty="0" smtClean="0"/>
              <a:t>Both</a:t>
            </a:r>
            <a:r>
              <a:rPr lang="en-US" baseline="0" dirty="0" smtClean="0"/>
              <a:t> friction models might be viable.</a:t>
            </a:r>
          </a:p>
          <a:p>
            <a:r>
              <a:rPr lang="en-US" baseline="0" dirty="0" smtClean="0"/>
              <a:t>As one can see it seems that the friction varies with the arm position.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F584-32AA-9A42-8E12-9BDF2FED0E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52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friction models</a:t>
            </a:r>
            <a:r>
              <a:rPr lang="en-US" baseline="0" dirty="0" smtClean="0"/>
              <a:t> to consider. Focus on simple models due to low speeds and noisy measurements.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F584-32AA-9A42-8E12-9BDF2FED0E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14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</a:t>
            </a:r>
            <a:r>
              <a:rPr lang="en-US" baseline="0" dirty="0" smtClean="0"/>
              <a:t> the pendulum dynamics are quite complicated these simplified dynamics where given in the non linear control lab.</a:t>
            </a:r>
            <a:br>
              <a:rPr lang="en-US" baseline="0" dirty="0" smtClean="0"/>
            </a:br>
            <a:r>
              <a:rPr lang="en-US" baseline="0" dirty="0" smtClean="0"/>
              <a:t>The dynamics where simplified using some </a:t>
            </a:r>
            <a:r>
              <a:rPr lang="en-US" baseline="0" dirty="0" err="1" smtClean="0"/>
              <a:t>lagrangian</a:t>
            </a:r>
            <a:r>
              <a:rPr lang="en-US" baseline="0" dirty="0" smtClean="0"/>
              <a:t> theory.</a:t>
            </a:r>
          </a:p>
          <a:p>
            <a:r>
              <a:rPr lang="en-US" baseline="0" dirty="0" smtClean="0"/>
              <a:t>The model was then linearized around the top since this is where we want to estimate the friction.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F584-32AA-9A42-8E12-9BDF2FED0E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62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model was discretized using the c2d command in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which uses zero order hold.</a:t>
            </a:r>
          </a:p>
          <a:p>
            <a:r>
              <a:rPr lang="en-US" baseline="0" dirty="0" smtClean="0"/>
              <a:t>Then we added friction to our model, we consider the friction as a torque and thus we remove it from the given control signal.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With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coloumb</a:t>
            </a:r>
            <a:r>
              <a:rPr lang="en-US" baseline="0" dirty="0" smtClean="0"/>
              <a:t> + </a:t>
            </a:r>
            <a:r>
              <a:rPr lang="en-US" baseline="0" dirty="0" err="1" smtClean="0"/>
              <a:t>viscouse</a:t>
            </a:r>
            <a:r>
              <a:rPr lang="en-US" baseline="0" dirty="0" smtClean="0"/>
              <a:t> friction model as a basis we arrive at this equation for the recursive least squares estimation using the fourth state.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fourth state is chosen since we get both the dynamics of the arm and pendulum in that equation.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F584-32AA-9A42-8E12-9BDF2FED0E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24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Very good, offset due to different friction in </a:t>
            </a:r>
            <a:r>
              <a:rPr lang="en-US" smtClean="0"/>
              <a:t>different</a:t>
            </a:r>
            <a:r>
              <a:rPr lang="en-US" baseline="0" smtClean="0"/>
              <a:t> directions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F584-32AA-9A42-8E12-9BDF2FED0E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3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Very little difference! For these</a:t>
            </a:r>
            <a:r>
              <a:rPr lang="en-US" baseline="0" dirty="0" smtClean="0"/>
              <a:t> low speeds one can use either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F584-32AA-9A42-8E12-9BDF2FED0E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14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</a:t>
            </a:r>
            <a:r>
              <a:rPr lang="en-US" baseline="0" dirty="0" smtClean="0"/>
              <a:t> can track the friction well. (RLS estimation without compensation and then compensation with good parameters.)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F584-32AA-9A42-8E12-9BDF2FED0E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67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RLS </a:t>
            </a:r>
            <a:r>
              <a:rPr lang="en-US" dirty="0" smtClean="0"/>
              <a:t>convergence</a:t>
            </a:r>
            <a:r>
              <a:rPr lang="en-US" baseline="0" dirty="0" smtClean="0"/>
              <a:t>, lambda = 1 since very noisy signals and our parameters should not change over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FF584-32AA-9A42-8E12-9BDF2FED0E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6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BE55-019B-7F44-916F-F5D370B1C098}" type="datetimeFigureOut">
              <a:rPr lang="en-US" smtClean="0"/>
              <a:t>28/04/16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C1E14-3208-5F40-BFE9-37DEF7DDD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46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BE55-019B-7F44-916F-F5D370B1C098}" type="datetimeFigureOut">
              <a:rPr lang="en-US" smtClean="0"/>
              <a:t>28/04/16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C1E14-3208-5F40-BFE9-37DEF7DDD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7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BE55-019B-7F44-916F-F5D370B1C098}" type="datetimeFigureOut">
              <a:rPr lang="en-US" smtClean="0"/>
              <a:t>28/04/16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C1E14-3208-5F40-BFE9-37DEF7DDD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5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BE55-019B-7F44-916F-F5D370B1C098}" type="datetimeFigureOut">
              <a:rPr lang="en-US" smtClean="0"/>
              <a:t>28/04/16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C1E14-3208-5F40-BFE9-37DEF7DDD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77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BE55-019B-7F44-916F-F5D370B1C098}" type="datetimeFigureOut">
              <a:rPr lang="en-US" smtClean="0"/>
              <a:t>28/04/16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C1E14-3208-5F40-BFE9-37DEF7DDD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74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BE55-019B-7F44-916F-F5D370B1C098}" type="datetimeFigureOut">
              <a:rPr lang="en-US" smtClean="0"/>
              <a:t>28/04/16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C1E14-3208-5F40-BFE9-37DEF7DDD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04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BE55-019B-7F44-916F-F5D370B1C098}" type="datetimeFigureOut">
              <a:rPr lang="en-US" smtClean="0"/>
              <a:t>28/04/16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C1E14-3208-5F40-BFE9-37DEF7DDD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71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BE55-019B-7F44-916F-F5D370B1C098}" type="datetimeFigureOut">
              <a:rPr lang="en-US" smtClean="0"/>
              <a:t>28/04/16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C1E14-3208-5F40-BFE9-37DEF7DDD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61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BE55-019B-7F44-916F-F5D370B1C098}" type="datetimeFigureOut">
              <a:rPr lang="en-US" smtClean="0"/>
              <a:t>28/04/16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C1E14-3208-5F40-BFE9-37DEF7DDD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12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BE55-019B-7F44-916F-F5D370B1C098}" type="datetimeFigureOut">
              <a:rPr lang="en-US" smtClean="0"/>
              <a:t>28/04/16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C1E14-3208-5F40-BFE9-37DEF7DDD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44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FBE55-019B-7F44-916F-F5D370B1C098}" type="datetimeFigureOut">
              <a:rPr lang="en-US" smtClean="0"/>
              <a:t>28/04/16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C1E14-3208-5F40-BFE9-37DEF7DDD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61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FBE55-019B-7F44-916F-F5D370B1C098}" type="datetimeFigureOut">
              <a:rPr lang="en-US" smtClean="0"/>
              <a:t>28/04/16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C1E14-3208-5F40-BFE9-37DEF7DDD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94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1.png"/><Relationship Id="rId7" Type="http://schemas.openxmlformats.org/officeDocument/2006/relationships/image" Target="../media/image14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b="1" dirty="0"/>
              <a:t>Adaptive </a:t>
            </a:r>
            <a:r>
              <a:rPr lang="sv-SE" b="1" dirty="0" err="1"/>
              <a:t>f</a:t>
            </a:r>
            <a:r>
              <a:rPr lang="sv-SE" b="1" dirty="0" err="1" smtClean="0"/>
              <a:t>riction</a:t>
            </a:r>
            <a:r>
              <a:rPr lang="sv-SE" b="1" dirty="0" smtClean="0"/>
              <a:t> </a:t>
            </a:r>
            <a:r>
              <a:rPr lang="sv-SE" b="1" dirty="0" err="1"/>
              <a:t>c</a:t>
            </a:r>
            <a:r>
              <a:rPr lang="sv-SE" b="1" dirty="0" err="1" smtClean="0"/>
              <a:t>ompensation</a:t>
            </a:r>
            <a:r>
              <a:rPr lang="sv-SE" b="1" dirty="0"/>
              <a:t/>
            </a:r>
            <a:br>
              <a:rPr lang="sv-SE" b="1" dirty="0"/>
            </a:br>
            <a:r>
              <a:rPr lang="sv-SE" b="1" dirty="0" err="1" smtClean="0"/>
              <a:t>of</a:t>
            </a:r>
            <a:r>
              <a:rPr lang="sv-SE" b="1" dirty="0" smtClean="0"/>
              <a:t> </a:t>
            </a:r>
            <a:r>
              <a:rPr lang="sv-SE" b="1" dirty="0" err="1" smtClean="0"/>
              <a:t>inverted</a:t>
            </a:r>
            <a:r>
              <a:rPr lang="sv-SE" b="1" dirty="0" smtClean="0"/>
              <a:t> </a:t>
            </a:r>
            <a:r>
              <a:rPr lang="sv-SE" b="1" dirty="0" err="1" smtClean="0"/>
              <a:t>pedulum</a:t>
            </a:r>
            <a:r>
              <a:rPr lang="sv-SE" b="1" dirty="0" smtClean="0"/>
              <a:t>.</a:t>
            </a:r>
            <a:endParaRPr lang="sv-SE" dirty="0"/>
          </a:p>
        </p:txBody>
      </p:sp>
      <p:pic>
        <p:nvPicPr>
          <p:cNvPr id="3" name="Picture 2" descr="20160426_1439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83895" y="2195564"/>
            <a:ext cx="5003028" cy="375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45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LSconvergen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9"/>
            <a:ext cx="9144000" cy="68416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5000" y="57789"/>
            <a:ext cx="645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RLS convergence without and with external excitation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329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eprespviscp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69023" cy="3418609"/>
          </a:xfrm>
          <a:prstGeom prst="rect">
            <a:avLst/>
          </a:prstGeom>
        </p:spPr>
      </p:pic>
      <p:pic>
        <p:nvPicPr>
          <p:cNvPr id="5" name="Picture 4" descr="steprespviscphido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727" y="0"/>
            <a:ext cx="4768273" cy="3244273"/>
          </a:xfrm>
          <a:prstGeom prst="rect">
            <a:avLst/>
          </a:prstGeom>
        </p:spPr>
      </p:pic>
      <p:pic>
        <p:nvPicPr>
          <p:cNvPr id="6" name="Picture 5" descr="steprespviscthet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39393"/>
            <a:ext cx="4569023" cy="3418608"/>
          </a:xfrm>
          <a:prstGeom prst="rect">
            <a:avLst/>
          </a:prstGeom>
        </p:spPr>
      </p:pic>
      <p:pic>
        <p:nvPicPr>
          <p:cNvPr id="7" name="Picture 6" descr="steprespviscthetado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455" y="3244273"/>
            <a:ext cx="4964545" cy="3613727"/>
          </a:xfrm>
          <a:prstGeom prst="rect">
            <a:avLst/>
          </a:prstGeom>
        </p:spPr>
      </p:pic>
      <p:pic>
        <p:nvPicPr>
          <p:cNvPr id="9" name="Picture 8" descr="Screen Shot 2016-04-28 at 16.11.5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36" y="362527"/>
            <a:ext cx="524028" cy="700809"/>
          </a:xfrm>
          <a:prstGeom prst="rect">
            <a:avLst/>
          </a:prstGeom>
        </p:spPr>
      </p:pic>
      <p:pic>
        <p:nvPicPr>
          <p:cNvPr id="10" name="Picture 9" descr="Screen Shot 2016-04-28 at 16.12.0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30" y="456045"/>
            <a:ext cx="614607" cy="607291"/>
          </a:xfrm>
          <a:prstGeom prst="rect">
            <a:avLst/>
          </a:prstGeom>
        </p:spPr>
      </p:pic>
      <p:pic>
        <p:nvPicPr>
          <p:cNvPr id="11" name="Picture 10" descr="Screen Shot 2016-04-28 at 16.12.1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46" y="3580245"/>
            <a:ext cx="720137" cy="818573"/>
          </a:xfrm>
          <a:prstGeom prst="rect">
            <a:avLst/>
          </a:prstGeom>
        </p:spPr>
      </p:pic>
      <p:pic>
        <p:nvPicPr>
          <p:cNvPr id="12" name="Picture 11" descr="Screen Shot 2016-04-28 at 16.12.19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01" y="3820390"/>
            <a:ext cx="432218" cy="71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09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 smtClean="0"/>
              <a:t>Estimated</a:t>
            </a:r>
            <a:r>
              <a:rPr lang="sv-SE" dirty="0" smtClean="0"/>
              <a:t> </a:t>
            </a:r>
            <a:r>
              <a:rPr lang="sv-SE" dirty="0" err="1" smtClean="0"/>
              <a:t>friction</a:t>
            </a:r>
            <a:r>
              <a:rPr lang="sv-SE" dirty="0" smtClean="0"/>
              <a:t> for different </a:t>
            </a:r>
            <a:r>
              <a:rPr lang="sv-SE" dirty="0" err="1" smtClean="0"/>
              <a:t>velocities</a:t>
            </a:r>
            <a:endParaRPr lang="sv-S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0" b="109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2465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Friction</a:t>
            </a:r>
            <a:r>
              <a:rPr lang="sv-SE" dirty="0" smtClean="0"/>
              <a:t> </a:t>
            </a:r>
            <a:r>
              <a:rPr lang="sv-SE" dirty="0" err="1" smtClean="0"/>
              <a:t>models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22" y="2069693"/>
            <a:ext cx="6134956" cy="2276793"/>
          </a:xfrm>
        </p:spPr>
      </p:pic>
      <p:sp>
        <p:nvSpPr>
          <p:cNvPr id="5" name="TextBox 4"/>
          <p:cNvSpPr txBox="1"/>
          <p:nvPr/>
        </p:nvSpPr>
        <p:spPr>
          <a:xfrm>
            <a:off x="1504522" y="4346486"/>
            <a:ext cx="271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a) </a:t>
            </a:r>
            <a:r>
              <a:rPr lang="sv-SE" dirty="0" err="1" smtClean="0"/>
              <a:t>Coulomb</a:t>
            </a:r>
            <a:r>
              <a:rPr lang="sv-SE" dirty="0" smtClean="0"/>
              <a:t> </a:t>
            </a:r>
            <a:r>
              <a:rPr lang="sv-SE" dirty="0" err="1" smtClean="0"/>
              <a:t>friction</a:t>
            </a:r>
            <a:r>
              <a:rPr lang="sv-SE" dirty="0" smtClean="0"/>
              <a:t> </a:t>
            </a:r>
            <a:r>
              <a:rPr lang="sv-SE" dirty="0" err="1"/>
              <a:t>model</a:t>
            </a:r>
            <a:endParaRPr lang="sv-SE" dirty="0"/>
          </a:p>
        </p:txBody>
      </p:sp>
      <p:sp>
        <p:nvSpPr>
          <p:cNvPr id="6" name="TextBox 5"/>
          <p:cNvSpPr txBox="1"/>
          <p:nvPr/>
        </p:nvSpPr>
        <p:spPr>
          <a:xfrm>
            <a:off x="4823202" y="4368906"/>
            <a:ext cx="2715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b) </a:t>
            </a:r>
            <a:r>
              <a:rPr lang="sv-SE" dirty="0" err="1" smtClean="0"/>
              <a:t>Coulomb</a:t>
            </a:r>
            <a:r>
              <a:rPr lang="sv-SE" dirty="0" smtClean="0"/>
              <a:t> + </a:t>
            </a:r>
            <a:r>
              <a:rPr lang="sv-SE" dirty="0" err="1" smtClean="0"/>
              <a:t>viscosity</a:t>
            </a:r>
            <a:r>
              <a:rPr lang="sv-SE" dirty="0" smtClean="0"/>
              <a:t> </a:t>
            </a:r>
            <a:r>
              <a:rPr lang="sv-SE" dirty="0" err="1" smtClean="0"/>
              <a:t>friction</a:t>
            </a:r>
            <a:r>
              <a:rPr lang="sv-SE" dirty="0" smtClean="0"/>
              <a:t> </a:t>
            </a:r>
            <a:r>
              <a:rPr lang="sv-SE" dirty="0" err="1"/>
              <a:t>model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92806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6 at 14.44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" y="3429266"/>
            <a:ext cx="7363044" cy="191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89876" y="2674357"/>
            <a:ext cx="3970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/>
              <a:t>Linearized model</a:t>
            </a:r>
            <a:endParaRPr lang="en-US" sz="3600" u="sng" dirty="0"/>
          </a:p>
        </p:txBody>
      </p:sp>
      <p:pic>
        <p:nvPicPr>
          <p:cNvPr id="8" name="Picture 7" descr="Screen Shot 2016-04-27 at 10.58.3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272"/>
            <a:ext cx="9144000" cy="13916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88095" y="390665"/>
            <a:ext cx="3970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/>
              <a:t>Simplified dynamics</a:t>
            </a:r>
            <a:endParaRPr lang="en-US" sz="3600" u="sng" dirty="0"/>
          </a:p>
        </p:txBody>
      </p:sp>
    </p:spTree>
    <p:extLst>
      <p:ext uri="{BB962C8B-B14F-4D97-AF65-F5344CB8AC3E}">
        <p14:creationId xmlns:p14="http://schemas.microsoft.com/office/powerpoint/2010/main" val="4267723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6 at 14.46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4" y="1164029"/>
            <a:ext cx="8094367" cy="1275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89694" y="184032"/>
            <a:ext cx="3610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/>
              <a:t>Discretized model</a:t>
            </a:r>
            <a:endParaRPr lang="en-US" sz="36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2589694" y="2872766"/>
            <a:ext cx="338866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Model with friction</a:t>
            </a:r>
            <a:endParaRPr lang="en-US" sz="3200" u="sng" dirty="0"/>
          </a:p>
        </p:txBody>
      </p:sp>
      <p:pic>
        <p:nvPicPr>
          <p:cNvPr id="7" name="Picture 6" descr="Screen Shot 2016-04-26 at 14.50.3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63" y="3457542"/>
            <a:ext cx="4573127" cy="54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48366" y="4461321"/>
            <a:ext cx="30299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Friction equation</a:t>
            </a:r>
            <a:endParaRPr lang="en-US" sz="3200" u="sng" dirty="0"/>
          </a:p>
        </p:txBody>
      </p:sp>
      <p:pic>
        <p:nvPicPr>
          <p:cNvPr id="2" name="Picture 1" descr="Screen Shot 2016-04-29 at 09.25.4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3322"/>
            <a:ext cx="9144000" cy="102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8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RLS ALGORITHM</a:t>
            </a:r>
            <a:endParaRPr lang="en-US" dirty="0"/>
          </a:p>
        </p:txBody>
      </p:sp>
      <p:pic>
        <p:nvPicPr>
          <p:cNvPr id="3" name="Picture 2" descr="Screen Shot 2016-04-28 at 16.17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3" y="2640515"/>
            <a:ext cx="8809182" cy="4217485"/>
          </a:xfrm>
          <a:prstGeom prst="rect">
            <a:avLst/>
          </a:prstGeom>
        </p:spPr>
      </p:pic>
      <p:pic>
        <p:nvPicPr>
          <p:cNvPr id="6" name="Picture 5" descr="Screen Shot 2016-04-29 at 09.25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829" y="1417638"/>
            <a:ext cx="4367659" cy="12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2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noffcompens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09" y="569191"/>
            <a:ext cx="8405091" cy="62888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Limit Cycles </a:t>
            </a:r>
            <a:r>
              <a:rPr lang="en-US" sz="2800" dirty="0" smtClean="0"/>
              <a:t>without </a:t>
            </a:r>
            <a:r>
              <a:rPr lang="en-US" sz="2800" dirty="0" smtClean="0"/>
              <a:t>and </a:t>
            </a:r>
            <a:r>
              <a:rPr lang="en-US" sz="2800" dirty="0" smtClean="0"/>
              <a:t>with </a:t>
            </a:r>
            <a:r>
              <a:rPr lang="en-US" sz="2800" dirty="0" smtClean="0"/>
              <a:t>friction compensation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2548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eprespcolph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90454"/>
            <a:ext cx="7019636" cy="3567545"/>
          </a:xfrm>
          <a:prstGeom prst="rect">
            <a:avLst/>
          </a:prstGeom>
        </p:spPr>
      </p:pic>
      <p:pic>
        <p:nvPicPr>
          <p:cNvPr id="7" name="Picture 6" descr="steprespviscphi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7019636" cy="345209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059054" y="3567544"/>
            <a:ext cx="3084946" cy="692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 smtClean="0"/>
              <a:t>Coloumb</a:t>
            </a:r>
            <a:r>
              <a:rPr lang="en-US" sz="2400" dirty="0" smtClean="0"/>
              <a:t> friction</a:t>
            </a:r>
          </a:p>
          <a:p>
            <a:r>
              <a:rPr lang="en-US" sz="2400" dirty="0" smtClean="0"/>
              <a:t>model</a:t>
            </a:r>
            <a:endParaRPr lang="en-US" sz="24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934364" y="288636"/>
            <a:ext cx="3475182" cy="989589"/>
          </a:xfrm>
        </p:spPr>
        <p:txBody>
          <a:bodyPr>
            <a:noAutofit/>
          </a:bodyPr>
          <a:lstStyle/>
          <a:p>
            <a:r>
              <a:rPr lang="en-US" sz="2400" dirty="0" err="1" smtClean="0"/>
              <a:t>Coloumb+Viscouse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friction model</a:t>
            </a:r>
            <a:endParaRPr lang="en-US" sz="2400" dirty="0"/>
          </a:p>
        </p:txBody>
      </p:sp>
      <p:pic>
        <p:nvPicPr>
          <p:cNvPr id="14" name="Picture 13" descr="Screen Shot 2016-04-28 at 16.12.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757" y="3861954"/>
            <a:ext cx="614607" cy="607291"/>
          </a:xfrm>
          <a:prstGeom prst="rect">
            <a:avLst/>
          </a:prstGeom>
        </p:spPr>
      </p:pic>
      <p:pic>
        <p:nvPicPr>
          <p:cNvPr id="15" name="Picture 14" descr="Screen Shot 2016-04-28 at 16.12.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757" y="456045"/>
            <a:ext cx="614607" cy="60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7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LUFco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75001"/>
            <a:ext cx="7631546" cy="3682999"/>
          </a:xfrm>
          <a:prstGeom prst="rect">
            <a:avLst/>
          </a:prstGeom>
        </p:spPr>
      </p:pic>
      <p:pic>
        <p:nvPicPr>
          <p:cNvPr id="3" name="Picture 2" descr="VLUFvis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1545" cy="33828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3699" y="108375"/>
            <a:ext cx="399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Coloumb+Viscouse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friction model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46272" y="3382817"/>
            <a:ext cx="315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Coloumb</a:t>
            </a:r>
            <a:r>
              <a:rPr lang="en-US" dirty="0" smtClean="0"/>
              <a:t> friction</a:t>
            </a:r>
            <a:br>
              <a:rPr lang="en-US" dirty="0" smtClean="0"/>
            </a:b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54972" y="-76291"/>
            <a:ext cx="297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Calculated friction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54972" y="3013485"/>
            <a:ext cx="297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Calculated friction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54972" y="1514885"/>
            <a:ext cx="297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Estimated friction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54972" y="4784557"/>
            <a:ext cx="297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Estimated friction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52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1526</TotalTime>
  <Words>349</Words>
  <Application>Microsoft Macintosh PowerPoint</Application>
  <PresentationFormat>On-screen Show (4:3)</PresentationFormat>
  <Paragraphs>52</Paragraphs>
  <Slides>11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Adaptive friction compensation of inverted pedulum.</vt:lpstr>
      <vt:lpstr>Estimated friction for different velocities</vt:lpstr>
      <vt:lpstr>Friction models</vt:lpstr>
      <vt:lpstr>PowerPoint Presentation</vt:lpstr>
      <vt:lpstr>PowerPoint Presentation</vt:lpstr>
      <vt:lpstr>RLS ALGORITHM</vt:lpstr>
      <vt:lpstr>Limit Cycles without and with friction compensation</vt:lpstr>
      <vt:lpstr>Coloumb+Viscouse friction model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 Westenius</dc:creator>
  <cp:lastModifiedBy>Emil Westenius</cp:lastModifiedBy>
  <cp:revision>45</cp:revision>
  <dcterms:created xsi:type="dcterms:W3CDTF">2016-04-26T12:36:35Z</dcterms:created>
  <dcterms:modified xsi:type="dcterms:W3CDTF">2016-04-29T07:27:10Z</dcterms:modified>
</cp:coreProperties>
</file>